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3"/>
  </p:notesMasterIdLst>
  <p:handoutMasterIdLst>
    <p:handoutMasterId r:id="rId14"/>
  </p:handoutMasterIdLst>
  <p:sldIdLst>
    <p:sldId id="658" r:id="rId2"/>
    <p:sldId id="711" r:id="rId3"/>
    <p:sldId id="721" r:id="rId4"/>
    <p:sldId id="712" r:id="rId5"/>
    <p:sldId id="724" r:id="rId6"/>
    <p:sldId id="725" r:id="rId7"/>
    <p:sldId id="726" r:id="rId8"/>
    <p:sldId id="727" r:id="rId9"/>
    <p:sldId id="728" r:id="rId10"/>
    <p:sldId id="714" r:id="rId11"/>
    <p:sldId id="669" r:id="rId12"/>
  </p:sldIdLst>
  <p:sldSz cx="9144000" cy="6858000" type="screen4x3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31"/>
    <a:srgbClr val="7494A4"/>
    <a:srgbClr val="77726B"/>
    <a:srgbClr val="67635D"/>
    <a:srgbClr val="000000"/>
    <a:srgbClr val="B78B02"/>
    <a:srgbClr val="F10F21"/>
    <a:srgbClr val="DEA902"/>
    <a:srgbClr val="D0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5394" autoAdjust="0"/>
  </p:normalViewPr>
  <p:slideViewPr>
    <p:cSldViewPr snapToGrid="0" snapToObjects="1">
      <p:cViewPr varScale="1">
        <p:scale>
          <a:sx n="85" d="100"/>
          <a:sy n="85" d="100"/>
        </p:scale>
        <p:origin x="1541" y="53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-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pPr/>
              <a:t>3/7/2022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na razie miasto nie stosuje wody deszczowej do </a:t>
            </a:r>
            <a:r>
              <a:rPr lang="pl-PL" dirty="0" err="1" smtClean="0"/>
              <a:t>podlewnia</a:t>
            </a:r>
            <a:r>
              <a:rPr lang="pl-PL" baseline="0" dirty="0" smtClean="0"/>
              <a:t> zieleni i zmywania ulic</a:t>
            </a:r>
          </a:p>
          <a:p>
            <a:r>
              <a:rPr lang="pl-PL" baseline="0" dirty="0" smtClean="0"/>
              <a:t> jest kalkulator doboru urządzeń do retencji oraz katalog zielono-niebieskiej oraz strona deszcz to zysk gdzie można podglądnąć rozwiązania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7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  <p:pic>
        <p:nvPicPr>
          <p:cNvPr id="9" name="Kép 8">
            <a:extLst>
              <a:ext uri="{FF2B5EF4-FFF2-40B4-BE49-F238E27FC236}">
                <a16:creationId xmlns="" xmlns:a16="http://schemas.microsoft.com/office/drawing/2014/main" id="{7019A9CC-FF43-40FD-8180-5283675E5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" y="97009"/>
            <a:ext cx="2779750" cy="995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5B150-7D9E-4F5F-8424-7EA39B79FF90}" type="datetimeFigureOut">
              <a:rPr lang="pl-PL" smtClean="0"/>
              <a:pPr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5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200" b="0" noProof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5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98E2AC6-34BC-4919-91B9-F9FDA00D3E4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13" y="82423"/>
            <a:ext cx="2209815" cy="7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  <p:sldLayoutId id="214748386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V</a:t>
            </a:r>
            <a:r>
              <a:rPr lang="hu-HU" dirty="0" smtClean="0"/>
              <a:t> Spotkanie Interesariuszy, Bydgoszcz, 8 marzec 2022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accent5">
                    <a:lumMod val="25000"/>
                  </a:schemeClr>
                </a:solidFill>
              </a:rPr>
              <a:t>Rezultaty projektu CWC dla Miasta Bydgoszczy</a:t>
            </a:r>
            <a:endParaRPr lang="de-AT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CWC City Water Circles, Aleksandra Kowalska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0"/>
          <p:cNvSpPr txBox="1">
            <a:spLocks noGrp="1"/>
          </p:cNvSpPr>
          <p:nvPr>
            <p:ph type="title"/>
          </p:nvPr>
        </p:nvSpPr>
        <p:spPr>
          <a:xfrm>
            <a:off x="0" y="181939"/>
            <a:ext cx="7344816" cy="548680"/>
          </a:xfrm>
          <a:prstGeom prst="rect">
            <a:avLst/>
          </a:prstGeom>
        </p:spPr>
        <p:txBody>
          <a:bodyPr lIns="72000" tIns="36000" rIns="72000" bIns="3600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+mn-lt"/>
                <a:ea typeface="+mj-ea"/>
              </a:rPr>
              <a:t>Projekt</a:t>
            </a:r>
            <a:r>
              <a:rPr lang="pl-PL" sz="2400" b="1" dirty="0" smtClean="0">
                <a:latin typeface="+mn-lt"/>
                <a:ea typeface="+mj-ea"/>
              </a:rPr>
              <a:t> </a:t>
            </a:r>
            <a:r>
              <a:rPr lang="en-US" sz="2400" b="1" kern="15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CWC City Water </a:t>
            </a:r>
            <a:r>
              <a:rPr lang="en-US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Circles</a:t>
            </a:r>
            <a:r>
              <a:rPr lang="pl-PL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 - Rezultaty</a:t>
            </a:r>
            <a:r>
              <a:rPr lang="pl-PL" sz="2800" b="1" dirty="0" smtClean="0">
                <a:latin typeface="+mn-lt"/>
                <a:ea typeface="+mj-ea"/>
              </a:rPr>
              <a:t> </a:t>
            </a:r>
            <a:endParaRPr lang="pl-PL" sz="2800" b="1" dirty="0">
              <a:latin typeface="+mn-lt"/>
              <a:ea typeface="+mj-ea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0359" y="1849551"/>
            <a:ext cx="47557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Przygotowanie cyfrowych materiałów szkoleniowych.</a:t>
            </a: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  <a:p>
            <a:pPr algn="just">
              <a:tabLst>
                <a:tab pos="85725" algn="l"/>
              </a:tabLst>
            </a:pP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Przeprowadzenie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szkoleń i warsztatów promujących racjonalne gospodarowanie zasobami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wodnymi w szczególności nowoczesne zarządzanie wodą deszczową</a:t>
            </a:r>
            <a:r>
              <a:rPr lang="en-US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.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</a:t>
            </a: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Przygotowanie międzynarodowego podręcznika dobrych praktyk w zakresie cyrkularnej gospodarki wodnej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.</a:t>
            </a: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Uczestnictwo w wizytach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studyjnych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w celu poznania innowacyjnych rozwiązań z zakresu gospodarowania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wodą (Mediolan, Berlin, Turyn, Split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).</a:t>
            </a: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Aktywny udział interesariuszy - 5 spotkań.</a:t>
            </a: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lvl="0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33" y="1849551"/>
            <a:ext cx="2743200" cy="38801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30359" y="1433453"/>
            <a:ext cx="6127877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pl-PL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TRANSFER WIEDZY – MATERIAŁY EDUKACYJNE</a:t>
            </a:r>
            <a:endParaRPr lang="pl-PL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696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52163" y="1630447"/>
            <a:ext cx="62459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Aleksandra Kowalska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Zastępca Dyrektora Wydziału Zintegrowanego Rozwoju i Środowiska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City 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Water</a:t>
            </a: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Circles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7477" y="3597809"/>
            <a:ext cx="2311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cs typeface="Raleway"/>
              </a:rPr>
              <a:t>+</a:t>
            </a: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48</a:t>
            </a: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 </a:t>
            </a: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52 58 58070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7109" y="3185708"/>
            <a:ext cx="35544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aleksandra.kowalska</a:t>
            </a: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um.bydgoszcz.pl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744614" y="3279720"/>
            <a:ext cx="224685" cy="13624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Freeform 130"/>
          <p:cNvSpPr>
            <a:spLocks noEditPoints="1"/>
          </p:cNvSpPr>
          <p:nvPr/>
        </p:nvSpPr>
        <p:spPr bwMode="auto">
          <a:xfrm>
            <a:off x="728897" y="2800013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2163" y="2822414"/>
            <a:ext cx="32780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678722" y="1767433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6" name="Freeform 76"/>
          <p:cNvSpPr>
            <a:spLocks noChangeArrowheads="1"/>
          </p:cNvSpPr>
          <p:nvPr/>
        </p:nvSpPr>
        <p:spPr bwMode="auto">
          <a:xfrm>
            <a:off x="776532" y="3603328"/>
            <a:ext cx="151429" cy="266129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1E2731"/>
                </a:solidFill>
              </a:rPr>
              <a:t>Dane kontaktowe</a:t>
            </a:r>
            <a:endParaRPr lang="en-GB" sz="2400" dirty="0">
              <a:solidFill>
                <a:srgbClr val="1E2731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552163" y="4395370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facebook.com/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552163" y="4832613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linkedin.com/in/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1527109" y="5204445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twitter.com/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1036" name="Picture 12" descr="\\ISTORAGE\-Print\MA27\Powerpoint\rep\linkedin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9" y="5239920"/>
            <a:ext cx="258763" cy="23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Picture 13" descr="\\ISTORAGE\-Print\MA27\Powerpoint\rep\twitter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0" y="4877221"/>
            <a:ext cx="258763" cy="20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\\ISTORAGE\-Print\MA27\Powerpoint\rep\facebook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0" y="4422417"/>
            <a:ext cx="123825" cy="2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D2C99D3E-BAB0-4859-AEA8-8BC5B032D3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0356" y="2467155"/>
            <a:ext cx="3416060" cy="32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0"/>
          <p:cNvSpPr txBox="1">
            <a:spLocks noGrp="1"/>
          </p:cNvSpPr>
          <p:nvPr>
            <p:ph type="title"/>
          </p:nvPr>
        </p:nvSpPr>
        <p:spPr>
          <a:xfrm>
            <a:off x="0" y="216053"/>
            <a:ext cx="7344816" cy="548680"/>
          </a:xfrm>
          <a:prstGeom prst="rect">
            <a:avLst/>
          </a:prstGeom>
        </p:spPr>
        <p:txBody>
          <a:bodyPr lIns="72000" tIns="36000" rIns="72000" bIns="3600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+mn-lt"/>
                <a:ea typeface="+mj-ea"/>
              </a:rPr>
              <a:t>Projekt</a:t>
            </a:r>
            <a:r>
              <a:rPr lang="pl-PL" sz="2400" b="1" dirty="0" smtClean="0">
                <a:latin typeface="+mn-lt"/>
                <a:ea typeface="+mj-ea"/>
              </a:rPr>
              <a:t> </a:t>
            </a:r>
            <a:r>
              <a:rPr lang="en-US" sz="2400" b="1" kern="15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CWC City Water Circles</a:t>
            </a:r>
            <a:r>
              <a:rPr lang="pl-PL" sz="2800" b="1" dirty="0" smtClean="0">
                <a:latin typeface="+mn-lt"/>
                <a:ea typeface="+mj-ea"/>
              </a:rPr>
              <a:t> </a:t>
            </a:r>
            <a:endParaRPr lang="pl-PL" sz="2800" b="1" dirty="0">
              <a:latin typeface="+mn-lt"/>
              <a:ea typeface="+mj-ea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0360" y="1337407"/>
            <a:ext cx="845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Tytuł </a:t>
            </a:r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projektu: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CWC Obieg Wody w Mieście: Miejskie modele współpracy w zakresie wdrożenia racjonalnego korzystania z wody w Miejskich Obszarach Funkcjonalnych Europy Środkowej zgodnie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z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ideą gospodarki o obiegu zamkniętym.</a:t>
            </a:r>
            <a:endParaRPr lang="pl-PL" sz="1400" kern="150" dirty="0">
              <a:ea typeface="SimSun" panose="02010600030101010101" pitchFamily="2" charset="-122"/>
              <a:cs typeface="Mangal"/>
            </a:endParaRPr>
          </a:p>
          <a:p>
            <a:pPr algn="just"/>
            <a:endParaRPr lang="pl-PL" sz="1400" b="1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algn="just"/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Termin </a:t>
            </a:r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realizacji projektu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: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01.04.2019</a:t>
            </a:r>
            <a:r>
              <a:rPr lang="en-US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r.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</a:t>
            </a:r>
            <a:r>
              <a:rPr lang="en-US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–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30.06.2022</a:t>
            </a:r>
            <a:r>
              <a:rPr lang="en-US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r.</a:t>
            </a:r>
            <a:endParaRPr lang="pl-PL" sz="1400" kern="150" dirty="0" smtClean="0">
              <a:ea typeface="SimSun" panose="02010600030101010101" pitchFamily="2" charset="-122"/>
              <a:cs typeface="Mangal"/>
            </a:endParaRPr>
          </a:p>
          <a:p>
            <a:pPr algn="just"/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Nazwa programu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:  Program Europejskiej Współpracy Terytorialnej </a:t>
            </a:r>
            <a:r>
              <a:rPr lang="pl-PL" sz="1400" kern="150" dirty="0" err="1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Interreg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Europa Środkowa</a:t>
            </a:r>
            <a:endParaRPr lang="pl-PL" sz="1400" kern="150" dirty="0" smtClean="0">
              <a:ea typeface="SimSun" panose="02010600030101010101" pitchFamily="2" charset="-122"/>
              <a:cs typeface="Mangal"/>
            </a:endParaRPr>
          </a:p>
          <a:p>
            <a:pPr algn="just">
              <a:tabLst>
                <a:tab pos="2171700" algn="l"/>
              </a:tabLst>
            </a:pPr>
            <a:endParaRPr lang="pl-PL" sz="1400" b="1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algn="just">
              <a:tabLst>
                <a:tab pos="1943100" algn="l"/>
                <a:tab pos="2171700" algn="l"/>
              </a:tabLst>
            </a:pPr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Budżet </a:t>
            </a:r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Miasta Bydgoszczy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: 		242.408 	EUR</a:t>
            </a:r>
            <a:endParaRPr lang="pl-PL" sz="1400" kern="150" dirty="0">
              <a:ea typeface="SimSun" panose="02010600030101010101" pitchFamily="2" charset="-122"/>
              <a:cs typeface="Mangal"/>
            </a:endParaRPr>
          </a:p>
          <a:p>
            <a:pPr algn="just">
              <a:tabLst>
                <a:tab pos="1905000" algn="l"/>
                <a:tab pos="2171700" algn="l"/>
              </a:tabLst>
            </a:pPr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Dofinansowanie z EFRR (85%)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: 	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206.047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	EUR	 	</a:t>
            </a:r>
            <a:endParaRPr lang="pl-PL" sz="1400" kern="150" dirty="0">
              <a:ea typeface="SimSun" panose="02010600030101010101" pitchFamily="2" charset="-122"/>
              <a:cs typeface="Mang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4593" y="2705196"/>
            <a:ext cx="2425939" cy="291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30360" y="3713937"/>
            <a:ext cx="6141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kern="15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Cel projektu</a:t>
            </a:r>
            <a:r>
              <a:rPr lang="pl-PL" sz="1400" b="1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:</a:t>
            </a:r>
            <a:endParaRPr lang="pl-PL" sz="1400" kern="150" dirty="0">
              <a:latin typeface="+mj-lt"/>
              <a:ea typeface="SimSun" panose="02010600030101010101" pitchFamily="2" charset="-122"/>
              <a:cs typeface="Mangal"/>
            </a:endParaRPr>
          </a:p>
          <a:p>
            <a:pPr algn="just"/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Promowanie </a:t>
            </a:r>
            <a:r>
              <a:rPr lang="pl-PL" sz="1400" kern="15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kultury oszczędzania wody, sposobów pozyskiwania </a:t>
            </a: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/>
            </a:r>
            <a:b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</a:b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i </a:t>
            </a: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ponownego wykorzystywania </a:t>
            </a: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niekonwencjonalnych zasobów wodnych</a:t>
            </a: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wody </a:t>
            </a: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deszczowej, </a:t>
            </a:r>
            <a:endParaRPr lang="pl-PL" sz="1400" kern="150" dirty="0" smtClean="0">
              <a:solidFill>
                <a:srgbClr val="000000"/>
              </a:solidFill>
              <a:latin typeface="+mj-lt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wody </a:t>
            </a: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szarej, </a:t>
            </a:r>
            <a:endParaRPr lang="pl-PL" sz="1400" kern="150" dirty="0" smtClean="0">
              <a:solidFill>
                <a:srgbClr val="000000"/>
              </a:solidFill>
              <a:latin typeface="+mj-lt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oczyszczonych </a:t>
            </a: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ścieków </a:t>
            </a:r>
            <a:endParaRPr lang="pl-PL" sz="1400" kern="150" dirty="0" smtClean="0">
              <a:solidFill>
                <a:srgbClr val="000000"/>
              </a:solidFill>
              <a:latin typeface="+mj-lt"/>
              <a:ea typeface="SimSun" panose="02010600030101010101" pitchFamily="2" charset="-122"/>
              <a:cs typeface="Mangal"/>
            </a:endParaRPr>
          </a:p>
          <a:p>
            <a:pPr algn="just"/>
            <a:endParaRPr lang="pl-PL" sz="1400" kern="150" dirty="0" smtClean="0">
              <a:solidFill>
                <a:srgbClr val="000000"/>
              </a:solidFill>
              <a:latin typeface="+mj-lt"/>
              <a:ea typeface="SimSun" panose="02010600030101010101" pitchFamily="2" charset="-122"/>
              <a:cs typeface="Mangal"/>
            </a:endParaRPr>
          </a:p>
          <a:p>
            <a:pPr algn="just"/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oraz </a:t>
            </a: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stosowania </a:t>
            </a:r>
            <a:r>
              <a:rPr lang="pl-PL" sz="1400" kern="15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rozwiązań opartych </a:t>
            </a:r>
            <a:r>
              <a:rPr lang="pl-PL" sz="1400" kern="1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na </a:t>
            </a:r>
            <a:r>
              <a:rPr lang="pl-PL" sz="1400" kern="15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/>
              </a:rPr>
              <a:t>naturze. </a:t>
            </a:r>
            <a:endParaRPr lang="pl-PL" sz="1400" kern="150" dirty="0" smtClean="0">
              <a:solidFill>
                <a:srgbClr val="000000"/>
              </a:solidFill>
              <a:latin typeface="+mj-lt"/>
              <a:ea typeface="SimSun" panose="02010600030101010101" pitchFamily="2" charset="-122"/>
              <a:cs typeface="Mangal"/>
            </a:endParaRPr>
          </a:p>
          <a:p>
            <a:pPr algn="just"/>
            <a:endParaRPr lang="pl-PL" sz="1400" kern="150" dirty="0" smtClean="0">
              <a:solidFill>
                <a:srgbClr val="000000"/>
              </a:solidFill>
              <a:latin typeface="+mj-lt"/>
              <a:ea typeface="SimSun" panose="02010600030101010101" pitchFamily="2" charset="-122"/>
              <a:cs typeface="Mangal"/>
            </a:endParaRPr>
          </a:p>
          <a:p>
            <a:pPr algn="just"/>
            <a:endParaRPr lang="pl-PL" sz="1400" kern="150" dirty="0">
              <a:latin typeface="+mj-lt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7741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72000" tIns="36000" rIns="72000" bIns="3600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+mn-lt"/>
                <a:ea typeface="+mj-ea"/>
              </a:rPr>
              <a:t>Projekt</a:t>
            </a:r>
            <a:r>
              <a:rPr lang="pl-PL" sz="2400" b="1" dirty="0" smtClean="0">
                <a:latin typeface="+mn-lt"/>
                <a:ea typeface="+mj-ea"/>
              </a:rPr>
              <a:t> </a:t>
            </a:r>
            <a:r>
              <a:rPr lang="en-US" sz="2400" b="1" kern="15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CWC City Water Circles</a:t>
            </a:r>
            <a:r>
              <a:rPr lang="pl-PL" sz="2800" b="1" dirty="0" smtClean="0">
                <a:latin typeface="+mn-lt"/>
                <a:ea typeface="+mj-ea"/>
              </a:rPr>
              <a:t> </a:t>
            </a:r>
            <a:endParaRPr lang="pl-PL" sz="2800" b="1" dirty="0">
              <a:latin typeface="+mn-lt"/>
              <a:ea typeface="+mj-ea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164332" y="1402696"/>
            <a:ext cx="4700966" cy="508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11 Partnerów z 6 krajów </a:t>
            </a:r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C</a:t>
            </a:r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entralnej Europy: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</a:t>
            </a: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algn="just"/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Chorwacja </a:t>
            </a:r>
            <a:r>
              <a:rPr lang="pl-PL" sz="1400" kern="150" dirty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(2 </a:t>
            </a: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instytucje – Split)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Polska </a:t>
            </a:r>
            <a:r>
              <a:rPr lang="pl-PL" sz="1400" kern="150" dirty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(2 </a:t>
            </a: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instytucje - Miasto Bydgoszcz i </a:t>
            </a:r>
            <a:r>
              <a:rPr lang="pl-PL" sz="1400" kern="150" dirty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F</a:t>
            </a: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undacja      </a:t>
            </a:r>
            <a:b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</a:b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           Instytut na Rzecz Ekorozwoju, Warszawa)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Słowenia </a:t>
            </a:r>
            <a:r>
              <a:rPr lang="pl-PL" sz="1400" kern="150" dirty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(2 </a:t>
            </a: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instytucje - Maribor)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Niemcy </a:t>
            </a: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(1 </a:t>
            </a:r>
            <a:r>
              <a:rPr lang="pl-PL" sz="1400" kern="150" dirty="0" err="1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instytuacja</a:t>
            </a: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  -Berlin</a:t>
            </a: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Węgry </a:t>
            </a:r>
            <a:r>
              <a:rPr lang="pl-PL" sz="1400" kern="150" dirty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(2 </a:t>
            </a: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instytucje - Budapeszt)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1E2731"/>
                </a:solidFill>
                <a:ea typeface="SimSun" panose="02010600030101010101" pitchFamily="2" charset="-122"/>
                <a:cs typeface="Mangal"/>
              </a:rPr>
              <a:t>Włochy (2 instytucje - Turyn, Mediolan)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Jednostki samorządowe – Miasta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Przedsiębiorstwa wodociągowo-kanalizacyjne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Organizacje pozarządowe, stowarzyszenia branżowe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Publiczne agencje rozwoju regionów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Firmy konsultingowe</a:t>
            </a:r>
          </a:p>
          <a:p>
            <a:pPr algn="just"/>
            <a:endParaRPr lang="pl-PL" sz="1400" kern="150" dirty="0">
              <a:ea typeface="SimSun" panose="02010600030101010101" pitchFamily="2" charset="-122"/>
              <a:cs typeface="Mangal"/>
            </a:endParaRPr>
          </a:p>
          <a:p>
            <a:pPr algn="just"/>
            <a:endParaRPr lang="pl-PL" sz="1400" b="1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algn="just"/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	 	</a:t>
            </a:r>
            <a:endParaRPr lang="pl-PL" sz="1400" kern="150" dirty="0">
              <a:ea typeface="SimSun" panose="02010600030101010101" pitchFamily="2" charset="-122"/>
              <a:cs typeface="Mangal"/>
            </a:endParaRPr>
          </a:p>
        </p:txBody>
      </p:sp>
      <p:pic>
        <p:nvPicPr>
          <p:cNvPr id="8" name="Obraz 7"/>
          <p:cNvPicPr/>
          <p:nvPr/>
        </p:nvPicPr>
        <p:blipFill rotWithShape="1">
          <a:blip r:embed="rId2"/>
          <a:srcRect l="6779" t="19107" r="49901" b="6232"/>
          <a:stretch/>
        </p:blipFill>
        <p:spPr bwMode="auto">
          <a:xfrm>
            <a:off x="5281965" y="1402696"/>
            <a:ext cx="3327094" cy="3117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00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0"/>
          <p:cNvSpPr txBox="1">
            <a:spLocks noGrp="1"/>
          </p:cNvSpPr>
          <p:nvPr>
            <p:ph type="title"/>
          </p:nvPr>
        </p:nvSpPr>
        <p:spPr>
          <a:xfrm>
            <a:off x="0" y="181939"/>
            <a:ext cx="7344816" cy="548680"/>
          </a:xfrm>
          <a:prstGeom prst="rect">
            <a:avLst/>
          </a:prstGeom>
        </p:spPr>
        <p:txBody>
          <a:bodyPr lIns="72000" tIns="36000" rIns="72000" bIns="3600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+mn-lt"/>
                <a:ea typeface="+mj-ea"/>
              </a:rPr>
              <a:t>Projekt</a:t>
            </a:r>
            <a:r>
              <a:rPr lang="pl-PL" sz="2400" b="1" dirty="0" smtClean="0">
                <a:latin typeface="+mn-lt"/>
                <a:ea typeface="+mj-ea"/>
              </a:rPr>
              <a:t> </a:t>
            </a:r>
            <a:r>
              <a:rPr lang="en-US" sz="2400" b="1" kern="15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CWC City Water </a:t>
            </a:r>
            <a:r>
              <a:rPr lang="en-US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Circles</a:t>
            </a:r>
            <a:r>
              <a:rPr lang="pl-PL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 - Rezultaty</a:t>
            </a:r>
            <a:r>
              <a:rPr lang="pl-PL" sz="2800" b="1" dirty="0" smtClean="0">
                <a:latin typeface="+mn-lt"/>
                <a:ea typeface="+mj-ea"/>
              </a:rPr>
              <a:t> </a:t>
            </a:r>
            <a:endParaRPr lang="pl-PL" sz="2800" b="1" dirty="0">
              <a:latin typeface="+mn-lt"/>
              <a:ea typeface="+mj-ea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0359" y="1608012"/>
            <a:ext cx="38585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Budowa ogrodów </a:t>
            </a:r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deszczowych </a:t>
            </a:r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dla dwóch budynków </a:t>
            </a:r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publicznych</a:t>
            </a:r>
            <a:r>
              <a:rPr lang="en-US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.</a:t>
            </a:r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</a:t>
            </a:r>
            <a:endParaRPr lang="pl-PL" sz="1400" b="1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b="1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Cel: zróżnicowanie zagospodarowanie terenów, demonstracyjny charakter.</a:t>
            </a:r>
            <a:endParaRPr lang="pl-PL" sz="1400" b="1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027" y="1392276"/>
            <a:ext cx="3810000" cy="277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9094"/>
          <a:stretch/>
        </p:blipFill>
        <p:spPr bwMode="auto">
          <a:xfrm>
            <a:off x="512301" y="3294057"/>
            <a:ext cx="3914775" cy="26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4733027" y="4374216"/>
            <a:ext cx="40141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85725" algn="l"/>
              </a:tabLst>
            </a:pPr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Budynek Pałacyku Muzeum MWiK ul. Gdańska </a:t>
            </a:r>
          </a:p>
          <a:p>
            <a:pPr lvl="0" algn="just">
              <a:tabLst>
                <a:tab pos="85725" algn="l"/>
              </a:tabLst>
            </a:pPr>
            <a:endParaRPr lang="pl-PL" sz="1400" b="1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b="1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b="1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b="1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Budynek Urzędu Miasta, ul. Grudziądzka 9-13</a:t>
            </a:r>
            <a:endParaRPr lang="pl-PL" sz="1400" b="1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30359" y="1184227"/>
            <a:ext cx="3581219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pl-PL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INWESTYCJE PILOTAŻOWE</a:t>
            </a:r>
          </a:p>
        </p:txBody>
      </p:sp>
    </p:spTree>
    <p:extLst>
      <p:ext uri="{BB962C8B-B14F-4D97-AF65-F5344CB8AC3E}">
        <p14:creationId xmlns:p14="http://schemas.microsoft.com/office/powerpoint/2010/main" val="41510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0"/>
          <p:cNvSpPr txBox="1">
            <a:spLocks noGrp="1"/>
          </p:cNvSpPr>
          <p:nvPr>
            <p:ph type="title"/>
          </p:nvPr>
        </p:nvSpPr>
        <p:spPr>
          <a:xfrm>
            <a:off x="0" y="181939"/>
            <a:ext cx="7344816" cy="548680"/>
          </a:xfrm>
          <a:prstGeom prst="rect">
            <a:avLst/>
          </a:prstGeom>
        </p:spPr>
        <p:txBody>
          <a:bodyPr lIns="72000" tIns="36000" rIns="72000" bIns="3600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+mn-lt"/>
                <a:ea typeface="+mj-ea"/>
              </a:rPr>
              <a:t>Projekt</a:t>
            </a:r>
            <a:r>
              <a:rPr lang="pl-PL" sz="2400" b="1" dirty="0" smtClean="0">
                <a:latin typeface="+mn-lt"/>
                <a:ea typeface="+mj-ea"/>
              </a:rPr>
              <a:t> </a:t>
            </a:r>
            <a:r>
              <a:rPr lang="en-US" sz="2400" b="1" kern="15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CWC City Water </a:t>
            </a:r>
            <a:r>
              <a:rPr lang="en-US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Circles</a:t>
            </a:r>
            <a:r>
              <a:rPr lang="pl-PL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 - Rezultaty</a:t>
            </a:r>
            <a:r>
              <a:rPr lang="pl-PL" sz="2800" b="1" dirty="0" smtClean="0">
                <a:latin typeface="+mn-lt"/>
                <a:ea typeface="+mj-ea"/>
              </a:rPr>
              <a:t> </a:t>
            </a:r>
            <a:endParaRPr lang="pl-PL" sz="2800" b="1" dirty="0">
              <a:latin typeface="+mn-lt"/>
              <a:ea typeface="+mj-ea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5057" y="2049705"/>
            <a:ext cx="441320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Koncepcja zagospodarowania wód deszczowych</a:t>
            </a:r>
          </a:p>
          <a:p>
            <a:pPr lvl="0"/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    dla Zespołu Szkół i Placówek nr 1 w Bydgoszczy </a:t>
            </a:r>
            <a:b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</a:b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    ul. Stawowa</a:t>
            </a:r>
          </a:p>
          <a:p>
            <a:pPr lvl="0"/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Projekt zagospodarowania wód deszczowych dla Młodzieżowego Domu Kultury nr 2</a:t>
            </a:r>
            <a:b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</a:b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ul. Leszczyńskiego </a:t>
            </a: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02887" y="1319842"/>
            <a:ext cx="2851019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pl-PL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GOTOWE PROJEKTY:</a:t>
            </a:r>
            <a:endParaRPr lang="pl-PL" sz="22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49040" r="951" b="8892"/>
          <a:stretch/>
        </p:blipFill>
        <p:spPr bwMode="auto">
          <a:xfrm>
            <a:off x="4658264" y="3657802"/>
            <a:ext cx="4396089" cy="255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5C8297FE-4590-4F8A-9F81-5ED428B17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094" y="1117144"/>
            <a:ext cx="4157932" cy="24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0"/>
          <p:cNvSpPr txBox="1">
            <a:spLocks noGrp="1"/>
          </p:cNvSpPr>
          <p:nvPr>
            <p:ph type="title"/>
          </p:nvPr>
        </p:nvSpPr>
        <p:spPr>
          <a:xfrm>
            <a:off x="0" y="181939"/>
            <a:ext cx="7344816" cy="548680"/>
          </a:xfrm>
          <a:prstGeom prst="rect">
            <a:avLst/>
          </a:prstGeom>
        </p:spPr>
        <p:txBody>
          <a:bodyPr lIns="72000" tIns="36000" rIns="72000" bIns="3600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+mn-lt"/>
                <a:ea typeface="+mj-ea"/>
              </a:rPr>
              <a:t>Projekt</a:t>
            </a:r>
            <a:r>
              <a:rPr lang="pl-PL" sz="2400" b="1" dirty="0" smtClean="0">
                <a:latin typeface="+mn-lt"/>
                <a:ea typeface="+mj-ea"/>
              </a:rPr>
              <a:t> </a:t>
            </a:r>
            <a:r>
              <a:rPr lang="en-US" sz="2400" b="1" kern="15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CWC City Water </a:t>
            </a:r>
            <a:r>
              <a:rPr lang="en-US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Circles</a:t>
            </a:r>
            <a:r>
              <a:rPr lang="pl-PL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 - Rezultaty</a:t>
            </a:r>
            <a:r>
              <a:rPr lang="pl-PL" sz="2800" b="1" dirty="0" smtClean="0">
                <a:latin typeface="+mn-lt"/>
                <a:ea typeface="+mj-ea"/>
              </a:rPr>
              <a:t> </a:t>
            </a:r>
            <a:endParaRPr lang="pl-PL" sz="2800" b="1" dirty="0">
              <a:latin typeface="+mn-lt"/>
              <a:ea typeface="+mj-ea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74702" y="2066998"/>
            <a:ext cx="36083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 algn="just">
              <a:buFontTx/>
              <a:buChar char="-"/>
              <a:tabLst>
                <a:tab pos="85725" algn="l"/>
              </a:tabLst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Opracowanie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strategii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gospodarki wodą w obiegu zamkniętym dla Bydgosko-Toruńskiego Obszaru Funkcjonalnego.</a:t>
            </a:r>
          </a:p>
          <a:p>
            <a:pPr marL="85725" lvl="0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lvl="0" indent="-85725" algn="just">
              <a:buFontTx/>
              <a:buChar char="-"/>
              <a:tabLst>
                <a:tab pos="85725" algn="l"/>
              </a:tabLst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Opracowanie planu działania dla Miasta Bydgoszczy. </a:t>
            </a:r>
          </a:p>
          <a:p>
            <a:pPr marL="85725" lvl="0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lvl="0" indent="-85725" algn="just">
              <a:buFontTx/>
              <a:buChar char="-"/>
              <a:tabLst>
                <a:tab pos="85725" algn="l"/>
              </a:tabLst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Dokonanie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samooceny dotyczącej wykorzystania wody w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mieście.</a:t>
            </a:r>
          </a:p>
          <a:p>
            <a:pPr marL="85725" lvl="0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85725" lvl="0" indent="-85725" algn="just">
              <a:buFontTx/>
              <a:buChar char="-"/>
              <a:tabLst>
                <a:tab pos="85725" algn="l"/>
              </a:tabLst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Aktywny udział interesariuszy w procesie tworzenia obu dokumentów.</a:t>
            </a:r>
          </a:p>
          <a:p>
            <a:pPr marL="85725" lvl="0" indent="-85725" algn="just">
              <a:buFontTx/>
              <a:buChar char="-"/>
              <a:tabLst>
                <a:tab pos="85725" algn="l"/>
              </a:tabLst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</p:txBody>
      </p:sp>
      <p:pic>
        <p:nvPicPr>
          <p:cNvPr id="5" name="Picture 5" descr="Map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6" y="2103433"/>
            <a:ext cx="4447276" cy="3317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230359" y="1184227"/>
            <a:ext cx="3697083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pl-PL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STRATEGIA I PLAN DZIAŁAŃ</a:t>
            </a:r>
          </a:p>
        </p:txBody>
      </p:sp>
    </p:spTree>
    <p:extLst>
      <p:ext uri="{BB962C8B-B14F-4D97-AF65-F5344CB8AC3E}">
        <p14:creationId xmlns:p14="http://schemas.microsoft.com/office/powerpoint/2010/main" val="21810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0"/>
          <p:cNvSpPr txBox="1">
            <a:spLocks noGrp="1"/>
          </p:cNvSpPr>
          <p:nvPr>
            <p:ph type="title"/>
          </p:nvPr>
        </p:nvSpPr>
        <p:spPr>
          <a:xfrm>
            <a:off x="0" y="181939"/>
            <a:ext cx="7344816" cy="548680"/>
          </a:xfrm>
          <a:prstGeom prst="rect">
            <a:avLst/>
          </a:prstGeom>
        </p:spPr>
        <p:txBody>
          <a:bodyPr lIns="72000" tIns="36000" rIns="72000" bIns="3600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+mn-lt"/>
                <a:ea typeface="+mj-ea"/>
              </a:rPr>
              <a:t>Projekt</a:t>
            </a:r>
            <a:r>
              <a:rPr lang="pl-PL" sz="2400" b="1" dirty="0" smtClean="0">
                <a:latin typeface="+mn-lt"/>
                <a:ea typeface="+mj-ea"/>
              </a:rPr>
              <a:t> </a:t>
            </a:r>
            <a:r>
              <a:rPr lang="en-US" sz="2400" b="1" kern="15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CWC City Water </a:t>
            </a:r>
            <a:r>
              <a:rPr lang="en-US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Circles</a:t>
            </a:r>
            <a:r>
              <a:rPr lang="pl-PL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 - Rezultaty</a:t>
            </a:r>
            <a:r>
              <a:rPr lang="pl-PL" sz="2800" b="1" dirty="0" smtClean="0">
                <a:latin typeface="+mn-lt"/>
                <a:ea typeface="+mj-ea"/>
              </a:rPr>
              <a:t> </a:t>
            </a:r>
            <a:endParaRPr lang="pl-PL" sz="2800" b="1" dirty="0">
              <a:latin typeface="+mn-lt"/>
              <a:ea typeface="+mj-ea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02886" y="1978948"/>
            <a:ext cx="49849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Cel </a:t>
            </a:r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1.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Sprawne i efektywne zarządzanie realizacją Strategii. </a:t>
            </a: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 </a:t>
            </a:r>
          </a:p>
          <a:p>
            <a:pPr lvl="0"/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Cel 2.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Zwiększanie świadomości społecznej dotyczącej możliwości wykorzystania wód opadowych, wody szarej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/>
            </a:r>
            <a:b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</a:b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i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ścieków oczyszczonych.</a:t>
            </a:r>
          </a:p>
          <a:p>
            <a:pPr lvl="0"/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Cel 3.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Inwestycyjne projekty pilotażowe w gospodarce wodą w obiegu zamkniętym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gotowe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do finansowania. </a:t>
            </a: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r>
              <a:rPr lang="pl-PL" sz="1400" b="1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Cel 4.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Zwiększenie zagospodarowania wód deszczowych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/>
            </a:r>
            <a:b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</a:b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w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miejscu opadu.</a:t>
            </a:r>
          </a:p>
          <a:p>
            <a:pPr lvl="0" algn="just">
              <a:tabLst>
                <a:tab pos="85725" algn="l"/>
              </a:tabLst>
            </a:pP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02887" y="1319842"/>
            <a:ext cx="3626103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GŁÓWNE </a:t>
            </a:r>
            <a:r>
              <a:rPr lang="pl-PL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CELE STRATEGII </a:t>
            </a:r>
            <a:r>
              <a:rPr lang="pl-PL" sz="22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: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3" y="1978948"/>
            <a:ext cx="2553418" cy="36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0"/>
          <p:cNvSpPr txBox="1">
            <a:spLocks noGrp="1"/>
          </p:cNvSpPr>
          <p:nvPr>
            <p:ph type="title"/>
          </p:nvPr>
        </p:nvSpPr>
        <p:spPr>
          <a:xfrm>
            <a:off x="0" y="181939"/>
            <a:ext cx="7344816" cy="548680"/>
          </a:xfrm>
          <a:prstGeom prst="rect">
            <a:avLst/>
          </a:prstGeom>
        </p:spPr>
        <p:txBody>
          <a:bodyPr lIns="72000" tIns="36000" rIns="72000" bIns="3600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+mn-lt"/>
                <a:ea typeface="+mj-ea"/>
              </a:rPr>
              <a:t>Projekt</a:t>
            </a:r>
            <a:r>
              <a:rPr lang="pl-PL" sz="2400" b="1" dirty="0" smtClean="0">
                <a:latin typeface="+mn-lt"/>
                <a:ea typeface="+mj-ea"/>
              </a:rPr>
              <a:t> </a:t>
            </a:r>
            <a:r>
              <a:rPr lang="en-US" sz="2400" b="1" kern="15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CWC City Water </a:t>
            </a:r>
            <a:r>
              <a:rPr lang="en-US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Circles</a:t>
            </a:r>
            <a:r>
              <a:rPr lang="pl-PL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 - Rezultaty</a:t>
            </a:r>
            <a:r>
              <a:rPr lang="pl-PL" sz="2800" b="1" dirty="0" smtClean="0">
                <a:latin typeface="+mn-lt"/>
                <a:ea typeface="+mj-ea"/>
              </a:rPr>
              <a:t> </a:t>
            </a:r>
            <a:endParaRPr lang="pl-PL" sz="2800" b="1" dirty="0">
              <a:latin typeface="+mn-lt"/>
              <a:ea typeface="+mj-ea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4453" y="1319842"/>
            <a:ext cx="51550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Przygotowanie kolejnych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projektów z zagospodarowaniem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wód deszczowych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: </a:t>
            </a:r>
          </a:p>
          <a:p>
            <a:pPr lvl="0"/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      - Schronisko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dla Zwierząt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,</a:t>
            </a:r>
          </a:p>
          <a:p>
            <a:pPr lvl="0"/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      -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kolejne placówki oświatowe.</a:t>
            </a: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/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Wybór obiektu użyteczności publicznej i przygotowanie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DEMONSTARCYJNEGO projektu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pilotażowego wykorzystania wody szarej.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Przygotowanie wdrożenia i pilotaż wykorzystania ścieków oczyszczonych na oczyszczalni ścieków Fordon.</a:t>
            </a:r>
          </a:p>
          <a:p>
            <a:pPr lvl="0"/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74453" y="1111793"/>
            <a:ext cx="3700097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pl-PL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ZAPLANOWANE DZIAŁANIA:</a:t>
            </a:r>
            <a:endParaRPr lang="pl-PL" sz="22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2F878E3-DE22-402D-817C-63B780AEAF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5" y="4026396"/>
            <a:ext cx="2833147" cy="206710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FCAF9CB9-AA9E-4FF3-9B99-CF51543F89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99394" y="4026396"/>
            <a:ext cx="2811418" cy="206710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5BF84452-DB6A-4FB6-AE43-7E27664FBE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1" y="1526829"/>
            <a:ext cx="2671718" cy="24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0"/>
          <p:cNvSpPr txBox="1">
            <a:spLocks noGrp="1"/>
          </p:cNvSpPr>
          <p:nvPr>
            <p:ph type="title"/>
          </p:nvPr>
        </p:nvSpPr>
        <p:spPr>
          <a:xfrm>
            <a:off x="0" y="181939"/>
            <a:ext cx="7344816" cy="548680"/>
          </a:xfrm>
          <a:prstGeom prst="rect">
            <a:avLst/>
          </a:prstGeom>
        </p:spPr>
        <p:txBody>
          <a:bodyPr lIns="72000" tIns="36000" rIns="72000" bIns="3600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+mn-lt"/>
                <a:ea typeface="+mj-ea"/>
              </a:rPr>
              <a:t>Projekt</a:t>
            </a:r>
            <a:r>
              <a:rPr lang="pl-PL" sz="2400" b="1" dirty="0" smtClean="0">
                <a:latin typeface="+mn-lt"/>
                <a:ea typeface="+mj-ea"/>
              </a:rPr>
              <a:t> </a:t>
            </a:r>
            <a:r>
              <a:rPr lang="en-US" sz="2400" b="1" kern="15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CWC City Water </a:t>
            </a:r>
            <a:r>
              <a:rPr lang="en-US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Circles</a:t>
            </a:r>
            <a:r>
              <a:rPr lang="pl-PL" sz="2400" b="1" kern="15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Mangal"/>
              </a:rPr>
              <a:t> - Rezultaty</a:t>
            </a:r>
            <a:r>
              <a:rPr lang="pl-PL" sz="2800" b="1" dirty="0" smtClean="0">
                <a:latin typeface="+mn-lt"/>
                <a:ea typeface="+mj-ea"/>
              </a:rPr>
              <a:t> </a:t>
            </a:r>
            <a:endParaRPr lang="pl-PL" sz="2800" b="1" dirty="0">
              <a:latin typeface="+mn-lt"/>
              <a:ea typeface="+mj-ea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4453" y="1717672"/>
            <a:ext cx="48359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Analiza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możliwości wykorzystania wody deszczowej do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podlewania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zieleni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miejskiej. </a:t>
            </a: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Analiza możliwości wykorzystania wody deszczowej do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zmywania ulic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Upowszechnienie stosowania rozwiązań zielono-niebieskich w inwestycjach miejskich.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Kontynuacja upowszechniania idei małej retencji na pr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ywatnych nieruchomościach.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Kontynuacja </a:t>
            </a:r>
            <a:r>
              <a:rPr lang="pl-PL" sz="1400" kern="150" dirty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i wzmacnianie współpracy kluczowych interesariuszy w zakresie rozwijania idei miasta </a:t>
            </a: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gąbki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kern="150" dirty="0" smtClean="0">
                <a:solidFill>
                  <a:srgbClr val="000000"/>
                </a:solidFill>
                <a:ea typeface="SimSun" panose="02010600030101010101" pitchFamily="2" charset="-122"/>
                <a:cs typeface="Mangal"/>
              </a:rPr>
              <a:t>Zapewnienie spójnej polityki  (planowanie przestrzenne, wydawanie pozwoleń na budowę, warunki techniczne na przyłączenia, system dopłat).</a:t>
            </a: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 smtClean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400" kern="150" dirty="0">
              <a:solidFill>
                <a:srgbClr val="000000"/>
              </a:solidFill>
              <a:ea typeface="SimSun" panose="02010600030101010101" pitchFamily="2" charset="-122"/>
              <a:cs typeface="Mangal"/>
            </a:endParaRPr>
          </a:p>
          <a:p>
            <a:pPr lvl="0" algn="just">
              <a:tabLst>
                <a:tab pos="85725" algn="l"/>
              </a:tabLst>
            </a:pPr>
            <a:endParaRPr lang="pl-PL" sz="1400" kern="150" dirty="0">
              <a:solidFill>
                <a:prstClr val="black"/>
              </a:solidFill>
              <a:ea typeface="SimSun" panose="02010600030101010101" pitchFamily="2" charset="-122"/>
              <a:cs typeface="Mang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74453" y="1111793"/>
            <a:ext cx="3700097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pl-PL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ZAPLANOWANE DZIAŁANIA:</a:t>
            </a:r>
            <a:endParaRPr lang="pl-PL" sz="22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32" y="1595886"/>
            <a:ext cx="3338423" cy="28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1709</TotalTime>
  <Words>528</Words>
  <Application>Microsoft Office PowerPoint</Application>
  <PresentationFormat>Pokaz na ekranie (4:3)</PresentationFormat>
  <Paragraphs>135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SimSun</vt:lpstr>
      <vt:lpstr>Arial</vt:lpstr>
      <vt:lpstr>Gill Sans</vt:lpstr>
      <vt:lpstr>Lato Light</vt:lpstr>
      <vt:lpstr>Mangal</vt:lpstr>
      <vt:lpstr>Raleway</vt:lpstr>
      <vt:lpstr>Raleway Light</vt:lpstr>
      <vt:lpstr>Tahoma</vt:lpstr>
      <vt:lpstr>Trebuchet MS</vt:lpstr>
      <vt:lpstr>Wingdings</vt:lpstr>
      <vt:lpstr>Wingdings 2</vt:lpstr>
      <vt:lpstr>CentralEurope_iService</vt:lpstr>
      <vt:lpstr>Prezentacja programu PowerPoint</vt:lpstr>
      <vt:lpstr>Projekt CWC City Water Circles </vt:lpstr>
      <vt:lpstr>Projekt CWC City Water Circles </vt:lpstr>
      <vt:lpstr>Projekt CWC City Water Circles - Rezultaty </vt:lpstr>
      <vt:lpstr>Projekt CWC City Water Circles - Rezultaty </vt:lpstr>
      <vt:lpstr>Projekt CWC City Water Circles - Rezultaty </vt:lpstr>
      <vt:lpstr>Projekt CWC City Water Circles - Rezultaty </vt:lpstr>
      <vt:lpstr>Projekt CWC City Water Circles - Rezultaty </vt:lpstr>
      <vt:lpstr>Projekt CWC City Water Circles - Rezultaty </vt:lpstr>
      <vt:lpstr>Projekt CWC City Water Circles - Rezultaty </vt:lpstr>
      <vt:lpstr>Dane kontaktowe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Aleksandra Kowalska</cp:lastModifiedBy>
  <cp:revision>2055</cp:revision>
  <dcterms:created xsi:type="dcterms:W3CDTF">2014-11-12T21:47:38Z</dcterms:created>
  <dcterms:modified xsi:type="dcterms:W3CDTF">2022-03-07T13:35:01Z</dcterms:modified>
</cp:coreProperties>
</file>