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5"/>
  </p:notesMasterIdLst>
  <p:handoutMasterIdLst>
    <p:handoutMasterId r:id="rId16"/>
  </p:handoutMasterIdLst>
  <p:sldIdLst>
    <p:sldId id="658" r:id="rId2"/>
    <p:sldId id="704" r:id="rId3"/>
    <p:sldId id="708" r:id="rId4"/>
    <p:sldId id="709" r:id="rId5"/>
    <p:sldId id="678" r:id="rId6"/>
    <p:sldId id="710" r:id="rId7"/>
    <p:sldId id="703" r:id="rId8"/>
    <p:sldId id="711" r:id="rId9"/>
    <p:sldId id="714" r:id="rId10"/>
    <p:sldId id="695" r:id="rId11"/>
    <p:sldId id="712" r:id="rId12"/>
    <p:sldId id="705" r:id="rId13"/>
    <p:sldId id="713" r:id="rId14"/>
  </p:sldIdLst>
  <p:sldSz cx="9144000" cy="6858000" type="screen4x3"/>
  <p:notesSz cx="6797675" cy="9928225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Lewandowska" initials="HL" lastIdx="1" clrIdx="0">
    <p:extLst>
      <p:ext uri="{19B8F6BF-5375-455C-9EA6-DF929625EA0E}">
        <p15:presenceInfo xmlns:p15="http://schemas.microsoft.com/office/powerpoint/2012/main" userId="S-1-5-21-439722211-2646284208-1514819734-3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21"/>
    <a:srgbClr val="FF0000"/>
    <a:srgbClr val="FFCCFF"/>
    <a:srgbClr val="FFCCCC"/>
    <a:srgbClr val="000000"/>
    <a:srgbClr val="7494A4"/>
    <a:srgbClr val="77726B"/>
    <a:srgbClr val="67635D"/>
    <a:srgbClr val="B78B02"/>
    <a:srgbClr val="DE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 autoAdjust="0"/>
    <p:restoredTop sz="94465" autoAdjust="0"/>
  </p:normalViewPr>
  <p:slideViewPr>
    <p:cSldViewPr snapToGrid="0" snapToObjects="1">
      <p:cViewPr varScale="1">
        <p:scale>
          <a:sx n="82" d="100"/>
          <a:sy n="82" d="100"/>
        </p:scale>
        <p:origin x="1686" y="90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3/8/2022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Dodadj</a:t>
            </a:r>
            <a:r>
              <a:rPr lang="pl-PL" dirty="0"/>
              <a:t> tytuł,</a:t>
            </a:r>
            <a:r>
              <a:rPr lang="pl-PL" baseline="0" dirty="0"/>
              <a:t> że to jest druga lokalizacja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5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Dodadj</a:t>
            </a:r>
            <a:r>
              <a:rPr lang="pl-PL" dirty="0"/>
              <a:t> tytuł,</a:t>
            </a:r>
            <a:r>
              <a:rPr lang="pl-PL" baseline="0" dirty="0"/>
              <a:t> że to jest druga lokalizacja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8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1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9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2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5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019A9CC-FF43-40FD-8180-5283675E5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" y="97009"/>
            <a:ext cx="2779750" cy="995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5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98E2AC6-34BC-4919-91B9-F9FDA00D3E4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13" y="82423"/>
            <a:ext cx="2209815" cy="7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emf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>
                <a:solidFill>
                  <a:srgbClr val="000000"/>
                </a:solidFill>
              </a:rPr>
              <a:t> </a:t>
            </a:r>
            <a:r>
              <a:rPr lang="hu-HU" smtClean="0"/>
              <a:t>Podsumowanie inwestycji pilotażowych, </a:t>
            </a:r>
            <a:r>
              <a:rPr lang="hu-HU" dirty="0"/>
              <a:t>Bydgoszcz, 8 marzec </a:t>
            </a:r>
            <a:r>
              <a:rPr lang="hu-HU" dirty="0" smtClean="0"/>
              <a:t>2022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221467" y="5307776"/>
            <a:ext cx="7922533" cy="712920"/>
          </a:xfrm>
        </p:spPr>
        <p:txBody>
          <a:bodyPr/>
          <a:lstStyle/>
          <a:p>
            <a:r>
              <a:rPr lang="pl-PL" dirty="0" smtClean="0">
                <a:solidFill>
                  <a:schemeClr val="accent6"/>
                </a:solidFill>
              </a:rPr>
              <a:t>Projekty pilotażowe partnerów projektu CWC 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/>
                </a:solidFill>
              </a:rPr>
              <a:t>M</a:t>
            </a:r>
            <a:r>
              <a:rPr lang="hu-HU" dirty="0"/>
              <a:t> CWC City Water Circles, </a:t>
            </a:r>
            <a:r>
              <a:rPr lang="hu-HU" dirty="0" smtClean="0"/>
              <a:t>Ewelina Rejs / B. </a:t>
            </a:r>
            <a:r>
              <a:rPr lang="hu-HU" smtClean="0"/>
              <a:t>Katarzyna Napierała 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50813" y="3267418"/>
            <a:ext cx="2423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450813" y="3267418"/>
            <a:ext cx="2423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50813" y="3267418"/>
            <a:ext cx="2423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5143" y="3724242"/>
            <a:ext cx="8435532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8033" y="499306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6823" y="1528308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142" y="485165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8033" y="356826"/>
            <a:ext cx="6457813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Maribor, Słowenia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34551" y="2326428"/>
            <a:ext cx="7521002" cy="33599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Cel: wykorzystanie wody deszczowej oraz oczyszczonych ścieków </a:t>
            </a:r>
            <a:b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w procesie produkcyjnym materiałów budowlanych opartych na surowcach wtórnych (SRM).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000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Woda deszczowa jest zbierana i magazynowana, a ścieki oczyszczone </a:t>
            </a:r>
            <a:b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lang="pl-PL" altLang="en-US" sz="2000" dirty="0" smtClean="0">
                <a:latin typeface="Calibri" panose="020F0502020204030204" pitchFamily="34" charset="0"/>
              </a:rPr>
              <a:t>s</a:t>
            </a: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ą transportowane z pobliskiej oczyszczalni ścieków.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000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Materiały wyprodukowane przy użyciu wody poddanej recyklingowi </a:t>
            </a:r>
            <a:b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są wykorzystane do prac związanych z utrzymaniem dróg </a:t>
            </a:r>
            <a:b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oraz do rewitalizacji zdegradowanych terenów </a:t>
            </a:r>
            <a:r>
              <a:rPr kumimoji="0" lang="pl-PL" alt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Nigradu</a:t>
            </a: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182372" y="23099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załka w prawo 9"/>
          <p:cNvSpPr/>
          <p:nvPr/>
        </p:nvSpPr>
        <p:spPr>
          <a:xfrm>
            <a:off x="225207" y="37891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 w prawo 10"/>
          <p:cNvSpPr/>
          <p:nvPr/>
        </p:nvSpPr>
        <p:spPr>
          <a:xfrm>
            <a:off x="182372" y="47650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 w prawo 11"/>
          <p:cNvSpPr/>
          <p:nvPr/>
        </p:nvSpPr>
        <p:spPr>
          <a:xfrm>
            <a:off x="200805" y="13483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kąt 15"/>
          <p:cNvSpPr/>
          <p:nvPr/>
        </p:nvSpPr>
        <p:spPr>
          <a:xfrm>
            <a:off x="1335308" y="1379557"/>
            <a:ext cx="6867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latin typeface="Calibri" panose="020F0502020204030204" pitchFamily="34" charset="0"/>
              </a:rPr>
              <a:t>Zakład produkcji materiałów budowlanych – spółka miejska 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5143" y="3724242"/>
            <a:ext cx="8435532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8033" y="499306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6823" y="1528308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142" y="485165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8033" y="384175"/>
            <a:ext cx="6457813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Maribor, Słowenia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12499" y="3346758"/>
            <a:ext cx="7521002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8" y="1273092"/>
            <a:ext cx="6082217" cy="414733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06824" y="5627189"/>
            <a:ext cx="7903422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Zbiorniki: do magazynowania osobno wody deszczowej i oczyszczonych ścieków</a:t>
            </a:r>
          </a:p>
        </p:txBody>
      </p:sp>
    </p:spTree>
    <p:extLst>
      <p:ext uri="{BB962C8B-B14F-4D97-AF65-F5344CB8AC3E}">
        <p14:creationId xmlns:p14="http://schemas.microsoft.com/office/powerpoint/2010/main" val="18568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057" y="3552206"/>
            <a:ext cx="8691497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992" y="3426527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2730" y="258767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784"/>
            <a:ext cx="9144000" cy="4846201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992" y="380385"/>
            <a:ext cx="6464177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cap="none" dirty="0" smtClean="0">
                <a:solidFill>
                  <a:schemeClr val="accent1"/>
                </a:solidFill>
                <a:latin typeface="+mn-lt"/>
              </a:rPr>
              <a:t>Kanał YouTube</a:t>
            </a: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2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52163" y="1630447"/>
            <a:ext cx="62459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B. Katarzyna Napierała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Kierownik Referatu Projektów Międzynarodowych </a:t>
            </a:r>
          </a:p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Wydział Zintegrowanego Rozwoju i Środowiska</a:t>
            </a:r>
          </a:p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Menadżer projektu City 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Water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Circles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7477" y="3597809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cs typeface="Raleway"/>
              </a:rPr>
              <a:t>+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48</a:t>
            </a: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 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52 58 58373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7109" y="3185708"/>
            <a:ext cx="35544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k.napierala</a:t>
            </a: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um.bydgoszcz.pl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744614" y="3279720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728897" y="2800013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2163" y="2822414"/>
            <a:ext cx="32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678722" y="1767433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6" name="Freeform 76"/>
          <p:cNvSpPr>
            <a:spLocks noChangeArrowheads="1"/>
          </p:cNvSpPr>
          <p:nvPr/>
        </p:nvSpPr>
        <p:spPr bwMode="auto">
          <a:xfrm>
            <a:off x="776532" y="3603328"/>
            <a:ext cx="151429" cy="266129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1E2731"/>
                </a:solidFill>
              </a:rPr>
              <a:t>Dane kontaktowe</a:t>
            </a:r>
            <a:endParaRPr lang="en-GB" sz="2400" dirty="0">
              <a:solidFill>
                <a:srgbClr val="1E2731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552163" y="4395370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facebook.com/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552163" y="4832613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linkedin.com/in/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527109" y="5204445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twitter.com/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1036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9" y="5239920"/>
            <a:ext cx="258763" cy="23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0" y="4877221"/>
            <a:ext cx="258763" cy="2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\\ISTORAGE\-Print\MA27\Powerpoint\rep\facebook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0" y="4422417"/>
            <a:ext cx="123825" cy="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2C99D3E-BAB0-4859-AEA8-8BC5B032D3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356" y="2467155"/>
            <a:ext cx="3416060" cy="32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61406" y="159100"/>
            <a:ext cx="6664037" cy="50843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800" b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Projekty pilotażowe </a:t>
            </a:r>
            <a:endParaRPr lang="pl-PL" sz="28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12064" y="1254034"/>
            <a:ext cx="8119872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 ramach projektu CWC powstało 5 inwestycji pilotażowych </a:t>
            </a:r>
            <a:endParaRPr lang="en-GB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793470" y="1960490"/>
            <a:ext cx="289995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zaokrąglony 8"/>
          <p:cNvSpPr/>
          <p:nvPr/>
        </p:nvSpPr>
        <p:spPr>
          <a:xfrm>
            <a:off x="892629" y="4878714"/>
            <a:ext cx="289995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zaokrąglony 9"/>
          <p:cNvSpPr/>
          <p:nvPr/>
        </p:nvSpPr>
        <p:spPr>
          <a:xfrm>
            <a:off x="3413563" y="3495379"/>
            <a:ext cx="289995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ostokąt zaokrąglony 10"/>
          <p:cNvSpPr/>
          <p:nvPr/>
        </p:nvSpPr>
        <p:spPr>
          <a:xfrm>
            <a:off x="5342708" y="4780478"/>
            <a:ext cx="289995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ostokąt zaokrąglony 11"/>
          <p:cNvSpPr/>
          <p:nvPr/>
        </p:nvSpPr>
        <p:spPr>
          <a:xfrm>
            <a:off x="5377543" y="1998617"/>
            <a:ext cx="2899954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1754777" y="2154550"/>
            <a:ext cx="1175657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dirty="0" err="1" smtClean="0">
                <a:solidFill>
                  <a:schemeClr val="bg1"/>
                </a:solidFill>
                <a:latin typeface="Trebuchet MS" pitchFamily="34" charset="0"/>
                <a:cs typeface="Raleway"/>
              </a:rPr>
              <a:t>Zuglo</a:t>
            </a:r>
            <a:r>
              <a:rPr lang="pl-PL" sz="2200" b="1" dirty="0">
                <a:solidFill>
                  <a:schemeClr val="bg1"/>
                </a:solidFill>
                <a:latin typeface="Trebuchet MS" pitchFamily="34" charset="0"/>
                <a:cs typeface="Raleway"/>
              </a:rPr>
              <a:t> </a:t>
            </a:r>
            <a:endParaRPr lang="en-GB" sz="2200" b="1" dirty="0" smtClean="0">
              <a:solidFill>
                <a:schemeClr val="bg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13517" y="2221619"/>
            <a:ext cx="1423852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smtClean="0">
                <a:solidFill>
                  <a:schemeClr val="bg1"/>
                </a:solidFill>
                <a:latin typeface="Trebuchet MS" pitchFamily="34" charset="0"/>
                <a:cs typeface="Raleway"/>
              </a:rPr>
              <a:t>Split</a:t>
            </a:r>
            <a:endParaRPr lang="en-GB" sz="2200" b="1" dirty="0" smtClean="0">
              <a:solidFill>
                <a:schemeClr val="bg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156600" y="3642096"/>
            <a:ext cx="1558399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2200" b="1" dirty="0" smtClean="0">
                <a:latin typeface="Trebuchet MS" pitchFamily="34" charset="0"/>
                <a:cs typeface="Raleway"/>
              </a:rPr>
              <a:t>Bydgoszcz</a:t>
            </a:r>
            <a:endParaRPr lang="en-GB" sz="2200" b="1" dirty="0" smtClean="0">
              <a:latin typeface="Trebuchet MS" pitchFamily="34" charset="0"/>
              <a:cs typeface="Raleway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754777" y="5043649"/>
            <a:ext cx="1802674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smtClean="0">
                <a:solidFill>
                  <a:schemeClr val="bg1"/>
                </a:solidFill>
                <a:latin typeface="Trebuchet MS" pitchFamily="34" charset="0"/>
                <a:cs typeface="Raleway"/>
              </a:rPr>
              <a:t>Maribor</a:t>
            </a:r>
            <a:endParaRPr lang="en-GB" sz="2200" b="1" dirty="0" smtClean="0">
              <a:solidFill>
                <a:schemeClr val="bg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246461" y="4977377"/>
            <a:ext cx="2223060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200" b="1" dirty="0" smtClean="0">
                <a:solidFill>
                  <a:schemeClr val="bg1"/>
                </a:solidFill>
                <a:latin typeface="Trebuchet MS" pitchFamily="34" charset="0"/>
                <a:cs typeface="Raleway"/>
              </a:rPr>
              <a:t>Turyn</a:t>
            </a:r>
            <a:endParaRPr lang="en-GB" sz="2200" b="1" dirty="0" smtClean="0">
              <a:solidFill>
                <a:schemeClr val="bg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796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" y="282191"/>
            <a:ext cx="5655212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</a:rPr>
              <a:t>Zugló</a:t>
            </a:r>
            <a:r>
              <a:rPr kumimoji="0" lang="pl-PL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 – 14 dzielnica Budapesztu, Węgry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65811" y="606444"/>
            <a:ext cx="7846203" cy="588367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Przedszkole</a:t>
            </a:r>
            <a:r>
              <a:rPr kumimoji="0" lang="pl-PL" altLang="en-US" sz="24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 publiczne</a:t>
            </a: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pl-PL" altLang="en-US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Hétszínvirág</a:t>
            </a:r>
            <a:endParaRPr kumimoji="0" lang="pl-PL" altLang="en-US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Cel: ponowne wykorzystanie wody deszczowej oraz szarej.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Woda deszczowa </a:t>
            </a: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pochodząca </a:t>
            </a: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z dachu budynku oraz </a:t>
            </a: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woda </a:t>
            </a:r>
            <a:b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</a:b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szara z </a:t>
            </a: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umywalek </a:t>
            </a: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są </a:t>
            </a: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odprowadzane do strefy filtracji </a:t>
            </a: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wstępnej, złożonej z </a:t>
            </a: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wodoszczelnego rowu wypełnionego frakcjami różnej wielkości żwiru </a:t>
            </a: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i</a:t>
            </a: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 obsadzonego ziołami. Żwir i korzenie dają efekt filtra.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Wstępnie podczyszczona woda magazynowana jest w dwóch zbiornikach retencyjnych o pojemności 7 m</a:t>
            </a:r>
            <a:r>
              <a:rPr kumimoji="0" lang="pl-PL" altLang="en-US" sz="24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 (łącznie 14 m</a:t>
            </a:r>
            <a:r>
              <a:rPr kumimoji="0" lang="pl-PL" altLang="en-US" sz="2400" b="0" i="0" u="none" strike="noStrike" cap="none" normalizeH="0" baseline="3000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) zlokalizowanych pod poziomem terenu na dziedzińcu</a:t>
            </a: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/>
            </a:r>
            <a:b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</a:b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i następnie wykorzystywana do spłukiwania toalet </a:t>
            </a:r>
            <a:b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</a:b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i podlewania ogrodu. </a:t>
            </a:r>
            <a:endParaRPr kumimoji="0" lang="pl-PL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62705" y="10335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załka w prawo 7"/>
          <p:cNvSpPr/>
          <p:nvPr/>
        </p:nvSpPr>
        <p:spPr>
          <a:xfrm>
            <a:off x="62705" y="17633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rzałka w prawo 8"/>
          <p:cNvSpPr/>
          <p:nvPr/>
        </p:nvSpPr>
        <p:spPr>
          <a:xfrm>
            <a:off x="62705" y="2659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załka w prawo 9"/>
          <p:cNvSpPr/>
          <p:nvPr/>
        </p:nvSpPr>
        <p:spPr>
          <a:xfrm>
            <a:off x="62705" y="48189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interreg-central.eu/Content.Node/IMG-20211217-084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37" y="-11120719"/>
            <a:ext cx="7370193" cy="55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87" y="1405263"/>
            <a:ext cx="4258491" cy="31938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34654"/>
            <a:ext cx="4219302" cy="316447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80" y="282191"/>
            <a:ext cx="5655212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</a:rPr>
              <a:t>Zugló</a:t>
            </a:r>
            <a:r>
              <a:rPr kumimoji="0" lang="pl-PL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 – 14 dzielnica Budapesztu, Węgry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402182" y="4773168"/>
            <a:ext cx="4924698" cy="56998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Przebudowa wewnętrznej instalacji </a:t>
            </a:r>
            <a:r>
              <a:rPr lang="pl-PL" sz="16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wod-kan</a:t>
            </a:r>
            <a:endParaRPr lang="pl-PL" sz="16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pl-PL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doprowadzającej wodę z recyklingu do spłuczek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2880" y="4896278"/>
            <a:ext cx="4924698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Zbiorniki retencyjne</a:t>
            </a:r>
          </a:p>
        </p:txBody>
      </p:sp>
    </p:spTree>
    <p:extLst>
      <p:ext uri="{BB962C8B-B14F-4D97-AF65-F5344CB8AC3E}">
        <p14:creationId xmlns:p14="http://schemas.microsoft.com/office/powerpoint/2010/main" val="24105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50239" y="5559458"/>
            <a:ext cx="64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320382"/>
            <a:ext cx="2454198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Split, Chorwacja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8494" y="1463442"/>
            <a:ext cx="7343437" cy="15132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Uniwersytet w Splicie, Wydział Inżynierii Lądowej,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Architektury i Geodezji – 3 budynki uczelni i kampusu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000" dirty="0" smtClean="0">
                <a:latin typeface="Calibri" panose="020F0502020204030204" pitchFamily="34" charset="0"/>
              </a:rPr>
              <a:t>Cel: ograniczenie zużycia wody.</a:t>
            </a:r>
            <a:endParaRPr lang="pl-PL" altLang="en-US" sz="2000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55027" y="3275451"/>
            <a:ext cx="7366904" cy="21287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Monitorowanie zużycia wody w czasie rzeczywistym</a:t>
            </a:r>
            <a:r>
              <a:rPr kumimoji="0" lang="pl-PL" altLang="en-US" sz="20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z wykorzystaniem technologii bezprzewodowej.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Inteligentne mierniki rejestrują dzienne zużycie wody, a także wahania sezonowe. Monitorowane dane są dostępne na deskach rozdzielczych (ekran LCD) w przestrzeni publicznej budynku oraz </a:t>
            </a:r>
            <a:b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</a:b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w aplikacjach mobilnych</a:t>
            </a: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pl-PL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357085" y="1463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załka w prawo 9"/>
          <p:cNvSpPr/>
          <p:nvPr/>
        </p:nvSpPr>
        <p:spPr>
          <a:xfrm>
            <a:off x="357085" y="31950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 w prawo 10"/>
          <p:cNvSpPr/>
          <p:nvPr/>
        </p:nvSpPr>
        <p:spPr>
          <a:xfrm>
            <a:off x="357085" y="40975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 w prawo 11"/>
          <p:cNvSpPr/>
          <p:nvPr/>
        </p:nvSpPr>
        <p:spPr>
          <a:xfrm>
            <a:off x="357085" y="22925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50239" y="5559458"/>
            <a:ext cx="64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1963" y="313100"/>
            <a:ext cx="2454198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Split, Chorwacja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51228" y="1890896"/>
            <a:ext cx="6779383" cy="89769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00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55027" y="3956467"/>
            <a:ext cx="7366904" cy="2821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000">
              <a:solidFill>
                <a:srgbClr val="202124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5" y="1805800"/>
            <a:ext cx="4393111" cy="24328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79" y="1520758"/>
            <a:ext cx="3397129" cy="41643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13781" y="4498779"/>
            <a:ext cx="4924698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Budynki z systemem monitorowania zużycia wody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603520" y="5653342"/>
            <a:ext cx="3540480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</a:t>
            </a:r>
            <a:r>
              <a:rPr lang="pl-PL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chemat funkcjonowania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026" y="5069334"/>
            <a:ext cx="2249968" cy="16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A25B628-DB16-4996-9CF8-4B158497BA73}"/>
              </a:ext>
            </a:extLst>
          </p:cNvPr>
          <p:cNvSpPr txBox="1"/>
          <p:nvPr/>
        </p:nvSpPr>
        <p:spPr>
          <a:xfrm>
            <a:off x="1562768" y="1311694"/>
            <a:ext cx="6907949" cy="4468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“Open 011” </a:t>
            </a:r>
            <a:r>
              <a:rPr lang="pl-PL" sz="2400" dirty="0" smtClean="0">
                <a:latin typeface="Calibri" panose="020F0502020204030204" pitchFamily="34" charset="0"/>
              </a:rPr>
              <a:t>Miejskie schronisko młodzieżowe </a:t>
            </a:r>
            <a:endParaRPr lang="hu-HU" sz="2400" dirty="0">
              <a:latin typeface="Calibri" panose="020F0502020204030204" pitchFamily="34" charset="0"/>
              <a:cs typeface="Raleway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6146" y="5390247"/>
            <a:ext cx="4585448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726871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62768" y="3481382"/>
            <a:ext cx="732000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81637" y="1915780"/>
            <a:ext cx="7443667" cy="44063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Cel: </a:t>
            </a:r>
            <a:r>
              <a:rPr lang="pl-PL" altLang="en-US" sz="2400" dirty="0">
                <a:solidFill>
                  <a:srgbClr val="202124"/>
                </a:solidFill>
                <a:latin typeface="Calibri" panose="020F0502020204030204" pitchFamily="34" charset="0"/>
              </a:rPr>
              <a:t>ponowne wykorzystanie wody </a:t>
            </a:r>
            <a:r>
              <a:rPr lang="pl-PL" altLang="en-US" sz="2400" dirty="0" smtClean="0">
                <a:solidFill>
                  <a:srgbClr val="202124"/>
                </a:solidFill>
                <a:latin typeface="Calibri" panose="020F0502020204030204" pitchFamily="34" charset="0"/>
              </a:rPr>
              <a:t>deszczowej, wdrożenie rozwiązań opartych na naturze (NBS).</a:t>
            </a:r>
            <a:endParaRPr kumimoji="0" lang="pl-PL" altLang="en-US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400" dirty="0"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400" dirty="0">
                <a:latin typeface="Calibri" panose="020F0502020204030204" pitchFamily="34" charset="0"/>
              </a:rPr>
              <a:t>Ogród na dachu z odzyskiem wody deszczowej i szklarnia </a:t>
            </a:r>
            <a:r>
              <a:rPr lang="pl-PL" altLang="en-US" sz="2400" dirty="0" err="1" smtClean="0">
                <a:latin typeface="Calibri" panose="020F0502020204030204" pitchFamily="34" charset="0"/>
              </a:rPr>
              <a:t>aeroponiczna</a:t>
            </a:r>
            <a:r>
              <a:rPr lang="pl-PL" altLang="en-US" sz="2400" dirty="0">
                <a:latin typeface="Calibri" panose="020F0502020204030204" pitchFamily="34" charset="0"/>
              </a:rPr>
              <a:t> </a:t>
            </a:r>
            <a:r>
              <a:rPr lang="pl-PL" altLang="en-US" sz="2400" dirty="0" smtClean="0">
                <a:latin typeface="Calibri" panose="020F0502020204030204" pitchFamily="34" charset="0"/>
              </a:rPr>
              <a:t>oraz ogród deszczowy w gruncie.</a:t>
            </a:r>
            <a:endParaRPr kumimoji="0" lang="pl-PL" altLang="en-US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400" dirty="0" smtClean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dirty="0" smtClean="0">
                <a:latin typeface="Calibri" panose="020F0502020204030204" pitchFamily="34" charset="0"/>
              </a:rPr>
              <a:t>Woda deszczowa jest wykorzystana do utrzymania zieleni </a:t>
            </a:r>
            <a:br>
              <a:rPr lang="pl-PL" altLang="en-US" sz="2400" dirty="0" smtClean="0">
                <a:latin typeface="Calibri" panose="020F0502020204030204" pitchFamily="34" charset="0"/>
              </a:rPr>
            </a:br>
            <a:r>
              <a:rPr lang="pl-PL" altLang="en-US" sz="2400" dirty="0" smtClean="0">
                <a:latin typeface="Calibri" panose="020F0502020204030204" pitchFamily="34" charset="0"/>
              </a:rPr>
              <a:t>na dachu, do upraw ziół w szklarni oraz utrzymania zieleni </a:t>
            </a:r>
            <a:br>
              <a:rPr lang="pl-PL" altLang="en-US" sz="2400" dirty="0" smtClean="0">
                <a:latin typeface="Calibri" panose="020F0502020204030204" pitchFamily="34" charset="0"/>
              </a:rPr>
            </a:br>
            <a:r>
              <a:rPr lang="pl-PL" altLang="en-US" sz="2400" dirty="0" smtClean="0">
                <a:latin typeface="Calibri" panose="020F0502020204030204" pitchFamily="34" charset="0"/>
              </a:rPr>
              <a:t>w ogrodzie deszczowym w gruncie.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400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dirty="0" smtClean="0">
                <a:latin typeface="Calibri" panose="020F0502020204030204" pitchFamily="34" charset="0"/>
              </a:rPr>
              <a:t>Uprawy są wykorzystane do spożycia przez gości hostelu.</a:t>
            </a:r>
            <a:endParaRPr lang="pl-PL" altLang="en-US" sz="2400" dirty="0"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147548" y="12739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załka w prawo 9"/>
          <p:cNvSpPr/>
          <p:nvPr/>
        </p:nvSpPr>
        <p:spPr>
          <a:xfrm>
            <a:off x="154817" y="20717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załka w prawo 10"/>
          <p:cNvSpPr/>
          <p:nvPr/>
        </p:nvSpPr>
        <p:spPr>
          <a:xfrm>
            <a:off x="166540" y="4279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 w prawo 11"/>
          <p:cNvSpPr/>
          <p:nvPr/>
        </p:nvSpPr>
        <p:spPr>
          <a:xfrm>
            <a:off x="182545" y="55159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rzałka w prawo 12"/>
          <p:cNvSpPr/>
          <p:nvPr/>
        </p:nvSpPr>
        <p:spPr>
          <a:xfrm>
            <a:off x="166540" y="31754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5079" y="311156"/>
            <a:ext cx="6479813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Turyn, Włochy </a:t>
            </a:r>
          </a:p>
        </p:txBody>
      </p:sp>
    </p:spTree>
    <p:extLst>
      <p:ext uri="{BB962C8B-B14F-4D97-AF65-F5344CB8AC3E}">
        <p14:creationId xmlns:p14="http://schemas.microsoft.com/office/powerpoint/2010/main" val="14575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A25B628-DB16-4996-9CF8-4B158497BA73}"/>
              </a:ext>
            </a:extLst>
          </p:cNvPr>
          <p:cNvSpPr txBox="1"/>
          <p:nvPr/>
        </p:nvSpPr>
        <p:spPr>
          <a:xfrm>
            <a:off x="1582908" y="1516254"/>
            <a:ext cx="6907949" cy="4468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</a:rPr>
              <a:t> </a:t>
            </a:r>
            <a:endParaRPr lang="hu-HU" sz="2400" dirty="0">
              <a:latin typeface="Calibri" panose="020F0502020204030204" pitchFamily="34" charset="0"/>
              <a:cs typeface="Raleway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9522" y="6002776"/>
            <a:ext cx="8383251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6146" y="5390247"/>
            <a:ext cx="4585448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726871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3452" y="3481382"/>
            <a:ext cx="8489321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452" y="289193"/>
            <a:ext cx="2158668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Turyn, Włochy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9238" y="3018345"/>
            <a:ext cx="7299865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1211347"/>
            <a:ext cx="4609075" cy="259260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2" y="3018345"/>
            <a:ext cx="4134801" cy="31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A25B628-DB16-4996-9CF8-4B158497BA73}"/>
              </a:ext>
            </a:extLst>
          </p:cNvPr>
          <p:cNvSpPr txBox="1"/>
          <p:nvPr/>
        </p:nvSpPr>
        <p:spPr>
          <a:xfrm>
            <a:off x="1582908" y="1516254"/>
            <a:ext cx="6907949" cy="4468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GB" sz="2400" b="1">
                <a:latin typeface="Calibri" panose="020F0502020204030204" pitchFamily="34" charset="0"/>
              </a:rPr>
              <a:t> </a:t>
            </a:r>
            <a:endParaRPr lang="hu-HU" sz="2400" dirty="0">
              <a:latin typeface="Calibri" panose="020F0502020204030204" pitchFamily="34" charset="0"/>
              <a:cs typeface="Raleway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9522" y="6002776"/>
            <a:ext cx="8383251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6146" y="5390247"/>
            <a:ext cx="4585448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726871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3452" y="3481382"/>
            <a:ext cx="8489321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452" y="289193"/>
            <a:ext cx="2158668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Turyn, Włochy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9238" y="3018345"/>
            <a:ext cx="7299865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2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0900" y="1146238"/>
            <a:ext cx="5116581" cy="270558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" y="1146238"/>
            <a:ext cx="3607448" cy="270558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19" y="3909614"/>
            <a:ext cx="3932629" cy="29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8325</TotalTime>
  <Words>471</Words>
  <Application>Microsoft Office PowerPoint</Application>
  <PresentationFormat>Pokaz na ekranie (4:3)</PresentationFormat>
  <Paragraphs>82</Paragraphs>
  <Slides>13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4" baseType="lpstr">
      <vt:lpstr>Arial</vt:lpstr>
      <vt:lpstr>Calibri</vt:lpstr>
      <vt:lpstr>Gill Sans</vt:lpstr>
      <vt:lpstr>Lato Light</vt:lpstr>
      <vt:lpstr>Raleway</vt:lpstr>
      <vt:lpstr>Raleway Light</vt:lpstr>
      <vt:lpstr>Tahoma</vt:lpstr>
      <vt:lpstr>Trebuchet MS</vt:lpstr>
      <vt:lpstr>Wingdings</vt:lpstr>
      <vt:lpstr>Wingdings 2</vt:lpstr>
      <vt:lpstr>CentralEurope_iService</vt:lpstr>
      <vt:lpstr>Prezentacja programu PowerPoint</vt:lpstr>
      <vt:lpstr>Prezentacja programu PowerPoint</vt:lpstr>
      <vt:lpstr>Prezentacja programu PowerPoint</vt:lpstr>
      <vt:lpstr>Prezentacja programu PowerPoint</vt:lpstr>
      <vt:lpstr>Split, Chorwacja </vt:lpstr>
      <vt:lpstr>Split, Chorwacja </vt:lpstr>
      <vt:lpstr>Turyn, Włochy </vt:lpstr>
      <vt:lpstr>Turyn, Włochy </vt:lpstr>
      <vt:lpstr>Turyn, Włochy </vt:lpstr>
      <vt:lpstr>Maribor, Słowenia </vt:lpstr>
      <vt:lpstr>Maribor, Słowenia </vt:lpstr>
      <vt:lpstr>Kanał YouTube </vt:lpstr>
      <vt:lpstr>Dane kontaktowe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Bożena Napierała</cp:lastModifiedBy>
  <cp:revision>2124</cp:revision>
  <dcterms:created xsi:type="dcterms:W3CDTF">2014-11-12T21:47:38Z</dcterms:created>
  <dcterms:modified xsi:type="dcterms:W3CDTF">2022-03-08T01:31:06Z</dcterms:modified>
</cp:coreProperties>
</file>